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7" r:id="rId2"/>
    <p:sldId id="291" r:id="rId3"/>
    <p:sldId id="289" r:id="rId4"/>
    <p:sldId id="292" r:id="rId5"/>
    <p:sldId id="259" r:id="rId6"/>
    <p:sldId id="263" r:id="rId7"/>
    <p:sldId id="264" r:id="rId8"/>
    <p:sldId id="265" r:id="rId9"/>
    <p:sldId id="266" r:id="rId10"/>
    <p:sldId id="293" r:id="rId11"/>
    <p:sldId id="271" r:id="rId12"/>
    <p:sldId id="274" r:id="rId13"/>
    <p:sldId id="275" r:id="rId14"/>
    <p:sldId id="276" r:id="rId15"/>
    <p:sldId id="277" r:id="rId16"/>
    <p:sldId id="278" r:id="rId17"/>
    <p:sldId id="279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90" r:id="rId27"/>
    <p:sldId id="28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3F12C51-F576-4C5D-9DE1-B540E826CE55}">
          <p14:sldIdLst/>
        </p14:section>
        <p14:section name="Default Section" id="{B5B18F43-9587-4349-998B-1EDEE821DD74}">
          <p14:sldIdLst>
            <p14:sldId id="257"/>
            <p14:sldId id="291"/>
            <p14:sldId id="289"/>
            <p14:sldId id="292"/>
            <p14:sldId id="259"/>
          </p14:sldIdLst>
        </p14:section>
        <p14:section name="Untitled Section" id="{97C67698-6A52-491D-9029-D69A5101EBC4}">
          <p14:sldIdLst>
            <p14:sldId id="263"/>
            <p14:sldId id="264"/>
            <p14:sldId id="265"/>
            <p14:sldId id="266"/>
            <p14:sldId id="293"/>
            <p14:sldId id="271"/>
            <p14:sldId id="274"/>
            <p14:sldId id="275"/>
            <p14:sldId id="276"/>
            <p14:sldId id="277"/>
            <p14:sldId id="278"/>
            <p14:sldId id="279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90"/>
            <p14:sldId id="28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82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3CCA7-F043-4E7F-85FA-E2AD076FECA6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94DAB4-6132-4830-BA72-669449AB88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0363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A708C-3D43-4FE7-8835-B6CAEDB526C1}" type="slidenum">
              <a:rPr lang="en-IN" smtClean="0"/>
              <a:t>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2303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6D82D-E94F-9C26-16B6-BC8321C76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D4E05A-6ADB-8BDC-15FA-332B946D31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76BC8-4076-FE87-EA6B-59E01CBC5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6BAC7-C323-FFC5-B875-D97AEA5AD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78DD3-1CF8-20EA-1B99-521877890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0725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27203-BCC7-479A-57C6-B00E057B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802E52-6F4F-92DC-1F37-9F887A54E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CA08D-B9AA-CC90-BB26-763B54806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2A38B-9D2D-EFAD-255A-1519ADEBF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9F1D4-B6A1-D8E3-6C92-F0F878800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3940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49BCD5-E06B-26CB-B5AC-C607E3E93E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4483E8-FAA6-CA5D-5F89-7FCD9414D2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1068D-52AF-9DB8-5139-A6879E8B1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2B250-1DAF-D130-2941-26C1A9C48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84ABC-16D7-B79D-927D-E6CED05E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4300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FB74D-8F85-914E-CDA1-EB9C9E208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5A03F-CF44-7EDB-40B6-D73088AA3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BDACC-4612-E550-98D2-6AD2B31C7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A7519-B9C5-8BC5-C865-6E584EBD9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9B403-12CC-870F-BE13-5417701A6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4631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51E08-8C0C-5651-0507-763DDBAD7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8104D2-87FD-3261-9E6F-489DD72F7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88DAA-E62E-999D-7C76-7099F30BF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F2031-1523-E1F6-9487-05852DBE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48FCC-83DA-24E0-BE0B-58F628183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832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6B227-DBC9-EE06-97D5-093B2821B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0CBF5-932B-365E-7A84-B178E070D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7796A9-AAB7-ECCF-753D-9F28D6B7C6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A01E01-9C0B-1514-8B63-EBD45C353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FBABA-C77E-7CAA-4EEE-5293C063E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B35DD5-061E-9317-810C-7AB91A2A6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033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238E1-A385-329F-19DB-A03E337B3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BCB26-0C2F-DFC9-2077-73E31E3765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7346D-ABE8-6FF4-1C96-CFF067142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6A694-9D1B-D624-840C-0BC3019A9C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647470-45B3-476D-64C7-1BD390C2B9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DF185D-2559-D611-0E6A-ACA47B96E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DCBD4A-9024-69A1-5A97-51897F4D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8FC3CE-5F8A-E4FE-876F-2F338FA32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6634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60B8E-29D3-EF05-41BA-D04622D09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51F4A5-40B4-DDC8-0945-97E565E67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9120FF-AB8A-6F1F-EC5A-FA1F4351C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71F03-2944-C2ED-EBDF-579C921A2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4058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65363B-E653-07C3-FFD7-6095D906D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CE76A0-A01D-B972-900A-BD16B87D2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C96A79-812E-FA58-5C9F-1B16D968D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5992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C5A7E-4D92-E299-F093-437EB2FD3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87B77-D682-B2A8-2AD0-56C0EF863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0D3C9-8909-92FA-BB27-564864BA03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C0E80-6EB2-9A5C-573E-F07515FB3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2FCC3C-E791-84C3-5EB6-41AAAC35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AB90EB-6E47-AF46-4282-6FB1405F2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0583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18A8F-6B46-C3BC-6A92-BD7BAB45B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B5C02-808A-56BE-BF35-0CE889BD9B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45C78A-48EF-4BED-5958-CD6519E25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4D34F-578E-AE01-440B-D9577D651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6B17BF-EAC4-1624-0981-ACD53479A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9A512-CCD9-1D83-F515-7EB7F20CC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8881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75F5AC-EFF3-92AA-6973-217C93F1B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6C761-9870-2231-3E5A-A218E646A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440AE-6771-1806-ADC6-43AA6C2DB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70D62-61C3-45BC-9172-9888B97E9B5C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84682-8429-67F5-0784-D0215151E9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C68A4-CA41-2633-1CBA-C2477EABC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97FFF8-B305-449E-8A89-DA97969CC4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5004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AD61A36-92D8-B4C5-65FB-639467C91B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9172" y="2078182"/>
            <a:ext cx="10680991" cy="455121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FACULTY OF COMPUTER APPLICATIONS (MCA)</a:t>
            </a:r>
          </a:p>
          <a:p>
            <a:pPr>
              <a:lnSpc>
                <a:spcPct val="150000"/>
              </a:lnSpc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2022-2023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Presentation on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FAKE CURRENCY DETECTION USING MACHINE LEARNING”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 :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Abishek Datta Jagtap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(SG21MCA002)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of:</a:t>
            </a:r>
          </a:p>
          <a:p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Dr. Shrikant M Patil</a:t>
            </a:r>
            <a:endParaRPr lang="en-IN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A39FE8-3894-D077-BC26-F5EAA6224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1955"/>
            <a:ext cx="12192000" cy="200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729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split orient="vert"/>
      </p:transition>
    </mc:Choice>
    <mc:Fallback xmlns="">
      <p:transition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A72E87C-049C-4A85-55EF-962C87934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5133"/>
            <a:ext cx="10515600" cy="507393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ML Algorithms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Trains machine learning algorithms using the preprocessed dataset.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Evaluates and selects the best-performing algorithm for Fake Currency Detection.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Fake Currency Detection: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Utilizes the trained ML model to detect fake currency from given input data.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Generates prediction results and provides insights on currency authenticity.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Logout: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users to securely log out from the system and terminate their session.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the protection of user data and privacy.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141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pattern="hexagon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5E0583B9-6B1D-B3E3-2394-B7E0ED899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544" y="35946"/>
            <a:ext cx="10958950" cy="529936"/>
          </a:xfr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65861-F110-5621-ACAA-FE422CB1F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729" y="654628"/>
            <a:ext cx="10971071" cy="5522336"/>
          </a:xfr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>
              <a:buFont typeface="Wingdings" panose="05000000000000000000" pitchFamily="2" charset="2"/>
              <a:buChar char="§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 (DFD)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54ECF1F-EACF-F2BA-0A56-BA36C13EB0DD}"/>
              </a:ext>
            </a:extLst>
          </p:cNvPr>
          <p:cNvSpPr/>
          <p:nvPr/>
        </p:nvSpPr>
        <p:spPr>
          <a:xfrm>
            <a:off x="382729" y="1423554"/>
            <a:ext cx="133003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B571A2E-F4EF-AC3D-5969-FD5977943649}"/>
              </a:ext>
            </a:extLst>
          </p:cNvPr>
          <p:cNvSpPr/>
          <p:nvPr/>
        </p:nvSpPr>
        <p:spPr>
          <a:xfrm>
            <a:off x="1795893" y="2299855"/>
            <a:ext cx="133003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5F5B5CD-8250-89FF-3854-D2AE6A2A6F01}"/>
              </a:ext>
            </a:extLst>
          </p:cNvPr>
          <p:cNvSpPr/>
          <p:nvPr/>
        </p:nvSpPr>
        <p:spPr>
          <a:xfrm>
            <a:off x="3422073" y="2299855"/>
            <a:ext cx="203661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Dataset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A9F5E43-9E85-53EF-12DF-C2F819DCD5FC}"/>
              </a:ext>
            </a:extLst>
          </p:cNvPr>
          <p:cNvSpPr/>
          <p:nvPr/>
        </p:nvSpPr>
        <p:spPr>
          <a:xfrm>
            <a:off x="5844019" y="2299855"/>
            <a:ext cx="2362200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 Dataset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8544BB7-9445-208A-C822-3D20727661D0}"/>
              </a:ext>
            </a:extLst>
          </p:cNvPr>
          <p:cNvSpPr/>
          <p:nvPr/>
        </p:nvSpPr>
        <p:spPr>
          <a:xfrm>
            <a:off x="8591548" y="2299855"/>
            <a:ext cx="263582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ML Algorithms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09F2BCD-E490-0CDD-4C63-1E5933633694}"/>
              </a:ext>
            </a:extLst>
          </p:cNvPr>
          <p:cNvSpPr/>
          <p:nvPr/>
        </p:nvSpPr>
        <p:spPr>
          <a:xfrm>
            <a:off x="8591546" y="3267944"/>
            <a:ext cx="263582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 Models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D95869E-E146-DDF5-CB77-071127310DD1}"/>
              </a:ext>
            </a:extLst>
          </p:cNvPr>
          <p:cNvSpPr/>
          <p:nvPr/>
        </p:nvSpPr>
        <p:spPr>
          <a:xfrm>
            <a:off x="8591546" y="4236033"/>
            <a:ext cx="263582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Best Model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9D94CD3-1EA8-51B8-E476-808BEFB95C59}"/>
              </a:ext>
            </a:extLst>
          </p:cNvPr>
          <p:cNvSpPr/>
          <p:nvPr/>
        </p:nvSpPr>
        <p:spPr>
          <a:xfrm>
            <a:off x="5399805" y="4259420"/>
            <a:ext cx="2895601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Fake Currency Detection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EF0715F-C19D-3C5B-4D95-6C1908FCC9EB}"/>
              </a:ext>
            </a:extLst>
          </p:cNvPr>
          <p:cNvSpPr/>
          <p:nvPr/>
        </p:nvSpPr>
        <p:spPr>
          <a:xfrm>
            <a:off x="3196934" y="4268087"/>
            <a:ext cx="1906731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Result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AB5939A-D801-B964-9648-FE2965695DDC}"/>
              </a:ext>
            </a:extLst>
          </p:cNvPr>
          <p:cNvSpPr/>
          <p:nvPr/>
        </p:nvSpPr>
        <p:spPr>
          <a:xfrm>
            <a:off x="1570757" y="4274803"/>
            <a:ext cx="133003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Logout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7332CD9-D8BB-CA49-2CFD-5CB12DE1414E}"/>
              </a:ext>
            </a:extLst>
          </p:cNvPr>
          <p:cNvSpPr/>
          <p:nvPr/>
        </p:nvSpPr>
        <p:spPr>
          <a:xfrm>
            <a:off x="476251" y="5647028"/>
            <a:ext cx="1330037" cy="529936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E13EA59-03B2-5A20-F3E6-B49F5B9E2338}"/>
              </a:ext>
            </a:extLst>
          </p:cNvPr>
          <p:cNvCxnSpPr>
            <a:stCxn id="4" idx="3"/>
          </p:cNvCxnSpPr>
          <p:nvPr/>
        </p:nvCxnSpPr>
        <p:spPr>
          <a:xfrm>
            <a:off x="1712766" y="1688522"/>
            <a:ext cx="748145" cy="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D3FC086-CA1F-60D4-01D0-0015574D6834}"/>
              </a:ext>
            </a:extLst>
          </p:cNvPr>
          <p:cNvCxnSpPr>
            <a:endCxn id="5" idx="0"/>
          </p:cNvCxnSpPr>
          <p:nvPr/>
        </p:nvCxnSpPr>
        <p:spPr>
          <a:xfrm>
            <a:off x="2460911" y="1688522"/>
            <a:ext cx="1" cy="6113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ADDB741-9DE4-051E-F980-E04810F1AE6C}"/>
              </a:ext>
            </a:extLst>
          </p:cNvPr>
          <p:cNvCxnSpPr>
            <a:stCxn id="5" idx="3"/>
          </p:cNvCxnSpPr>
          <p:nvPr/>
        </p:nvCxnSpPr>
        <p:spPr>
          <a:xfrm>
            <a:off x="3125930" y="2564823"/>
            <a:ext cx="296143" cy="17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78030DB-73C2-0756-7C8C-16F684A1D31F}"/>
              </a:ext>
            </a:extLst>
          </p:cNvPr>
          <p:cNvCxnSpPr/>
          <p:nvPr/>
        </p:nvCxnSpPr>
        <p:spPr>
          <a:xfrm>
            <a:off x="5458690" y="2564823"/>
            <a:ext cx="38532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DA9D37A-B303-EF00-166A-ABFACDA34EC3}"/>
              </a:ext>
            </a:extLst>
          </p:cNvPr>
          <p:cNvCxnSpPr>
            <a:endCxn id="9" idx="1"/>
          </p:cNvCxnSpPr>
          <p:nvPr/>
        </p:nvCxnSpPr>
        <p:spPr>
          <a:xfrm>
            <a:off x="8206219" y="2564823"/>
            <a:ext cx="38532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41F3336-87CF-9683-1467-FAFD89797615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flipH="1">
            <a:off x="9909460" y="2829791"/>
            <a:ext cx="2" cy="4381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6C993B0-F62A-7C9D-B552-B0B49CB12F55}"/>
              </a:ext>
            </a:extLst>
          </p:cNvPr>
          <p:cNvCxnSpPr/>
          <p:nvPr/>
        </p:nvCxnSpPr>
        <p:spPr>
          <a:xfrm flipH="1">
            <a:off x="9909458" y="3793128"/>
            <a:ext cx="2" cy="4381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6C25442-631D-F591-060C-C801984B2571}"/>
              </a:ext>
            </a:extLst>
          </p:cNvPr>
          <p:cNvCxnSpPr/>
          <p:nvPr/>
        </p:nvCxnSpPr>
        <p:spPr>
          <a:xfrm flipH="1">
            <a:off x="8259043" y="4567505"/>
            <a:ext cx="33250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46C96B4-BD85-D8A0-448F-D6077B11E5C5}"/>
              </a:ext>
            </a:extLst>
          </p:cNvPr>
          <p:cNvCxnSpPr/>
          <p:nvPr/>
        </p:nvCxnSpPr>
        <p:spPr>
          <a:xfrm flipH="1">
            <a:off x="5067302" y="4553642"/>
            <a:ext cx="33250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DF3995F-7D74-6014-EE3E-651D8085DE2A}"/>
              </a:ext>
            </a:extLst>
          </p:cNvPr>
          <p:cNvCxnSpPr/>
          <p:nvPr/>
        </p:nvCxnSpPr>
        <p:spPr>
          <a:xfrm flipH="1">
            <a:off x="2864431" y="4543251"/>
            <a:ext cx="33250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3625F7-8E6F-A6F6-D280-C6DA9C8325FE}"/>
              </a:ext>
            </a:extLst>
          </p:cNvPr>
          <p:cNvCxnSpPr>
            <a:stCxn id="14" idx="2"/>
          </p:cNvCxnSpPr>
          <p:nvPr/>
        </p:nvCxnSpPr>
        <p:spPr>
          <a:xfrm flipH="1">
            <a:off x="2235775" y="4804739"/>
            <a:ext cx="1" cy="110725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D05E84-F0FE-4876-32AF-FFA290CA46E5}"/>
              </a:ext>
            </a:extLst>
          </p:cNvPr>
          <p:cNvCxnSpPr/>
          <p:nvPr/>
        </p:nvCxnSpPr>
        <p:spPr>
          <a:xfrm flipH="1">
            <a:off x="1806288" y="5911996"/>
            <a:ext cx="42948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4276572"/>
      </p:ext>
    </p:extLst>
  </p:cSld>
  <p:clrMapOvr>
    <a:masterClrMapping/>
  </p:clrMapOvr>
  <p:transition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6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7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8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3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4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9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1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6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31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1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32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70"/>
                            </p:stCondLst>
                            <p:childTnLst>
                              <p:par>
                                <p:cTn id="6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1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80"/>
                            </p:stCondLst>
                            <p:childTnLst>
                              <p:par>
                                <p:cTn id="6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830"/>
                            </p:stCondLst>
                            <p:childTnLst>
                              <p:par>
                                <p:cTn id="6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1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840"/>
                            </p:stCondLst>
                            <p:childTnLst>
                              <p:par>
                                <p:cTn id="7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90"/>
                            </p:stCondLst>
                            <p:childTnLst>
                              <p:par>
                                <p:cTn id="7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1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100"/>
                            </p:stCondLst>
                            <p:childTnLst>
                              <p:par>
                                <p:cTn id="8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350"/>
                            </p:stCondLst>
                            <p:childTnLst>
                              <p:par>
                                <p:cTn id="8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360"/>
                            </p:stCondLst>
                            <p:childTnLst>
                              <p:par>
                                <p:cTn id="8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1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370"/>
                            </p:stCondLst>
                            <p:childTnLst>
                              <p:par>
                                <p:cTn id="9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8E55E-5BA7-B0DB-2140-1BA060539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910"/>
            <a:ext cx="10515600" cy="577128"/>
          </a:xfrm>
        </p:spPr>
        <p:txBody>
          <a:bodyPr>
            <a:normAutofit/>
          </a:bodyPr>
          <a:lstStyle/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FBB42-CF22-6CDF-5178-F76A9E54B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809" y="872836"/>
            <a:ext cx="11471563" cy="593320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D284D6-EFD3-4C47-D9D2-CF94E5FEAEE4}"/>
              </a:ext>
            </a:extLst>
          </p:cNvPr>
          <p:cNvSpPr/>
          <p:nvPr/>
        </p:nvSpPr>
        <p:spPr>
          <a:xfrm>
            <a:off x="706582" y="1964753"/>
            <a:ext cx="550719" cy="561110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6E8C55-D0F5-BAAC-B059-430EE8B9B1CA}"/>
              </a:ext>
            </a:extLst>
          </p:cNvPr>
          <p:cNvCxnSpPr>
            <a:stCxn id="4" idx="4"/>
          </p:cNvCxnSpPr>
          <p:nvPr/>
        </p:nvCxnSpPr>
        <p:spPr>
          <a:xfrm flipH="1">
            <a:off x="966357" y="2525863"/>
            <a:ext cx="15585" cy="1153391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4A1595D-4508-C56D-2236-6149720FD591}"/>
              </a:ext>
            </a:extLst>
          </p:cNvPr>
          <p:cNvCxnSpPr>
            <a:cxnSpLocks/>
          </p:cNvCxnSpPr>
          <p:nvPr/>
        </p:nvCxnSpPr>
        <p:spPr>
          <a:xfrm flipH="1">
            <a:off x="482638" y="3674057"/>
            <a:ext cx="477982" cy="384464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E8BF3A-C55C-CEA3-F856-6E08881D4691}"/>
              </a:ext>
            </a:extLst>
          </p:cNvPr>
          <p:cNvCxnSpPr>
            <a:cxnSpLocks/>
          </p:cNvCxnSpPr>
          <p:nvPr/>
        </p:nvCxnSpPr>
        <p:spPr>
          <a:xfrm>
            <a:off x="960620" y="3671458"/>
            <a:ext cx="457200" cy="389661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5F5C259-7DF3-C1DE-3E68-2A1F0E20917B}"/>
              </a:ext>
            </a:extLst>
          </p:cNvPr>
          <p:cNvCxnSpPr>
            <a:cxnSpLocks/>
          </p:cNvCxnSpPr>
          <p:nvPr/>
        </p:nvCxnSpPr>
        <p:spPr>
          <a:xfrm>
            <a:off x="482638" y="2677848"/>
            <a:ext cx="1007918" cy="0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876C34A5-C198-6F3E-C83C-28B51A6DCE6C}"/>
              </a:ext>
            </a:extLst>
          </p:cNvPr>
          <p:cNvSpPr/>
          <p:nvPr/>
        </p:nvSpPr>
        <p:spPr>
          <a:xfrm>
            <a:off x="1691987" y="681038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F470AB4-EFD5-E5D8-1526-EF65D9A25AD4}"/>
              </a:ext>
            </a:extLst>
          </p:cNvPr>
          <p:cNvSpPr/>
          <p:nvPr/>
        </p:nvSpPr>
        <p:spPr>
          <a:xfrm>
            <a:off x="4943475" y="1009663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F98DBF8-5C88-97A5-4A2E-469DD9E5980A}"/>
              </a:ext>
            </a:extLst>
          </p:cNvPr>
          <p:cNvSpPr/>
          <p:nvPr/>
        </p:nvSpPr>
        <p:spPr>
          <a:xfrm>
            <a:off x="7963333" y="1494402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DFC6F0C-C5C2-B676-84BD-697ADA2235B5}"/>
              </a:ext>
            </a:extLst>
          </p:cNvPr>
          <p:cNvSpPr/>
          <p:nvPr/>
        </p:nvSpPr>
        <p:spPr>
          <a:xfrm>
            <a:off x="8897216" y="2245308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 Model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8FFE75A-086D-3919-790E-071CBCDCE159}"/>
              </a:ext>
            </a:extLst>
          </p:cNvPr>
          <p:cNvSpPr/>
          <p:nvPr/>
        </p:nvSpPr>
        <p:spPr>
          <a:xfrm>
            <a:off x="8897216" y="3170636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Comparison Graph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0C45035-2F36-03DC-18D6-9091F012D9D1}"/>
              </a:ext>
            </a:extLst>
          </p:cNvPr>
          <p:cNvSpPr/>
          <p:nvPr/>
        </p:nvSpPr>
        <p:spPr>
          <a:xfrm>
            <a:off x="7963333" y="4014028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Load Model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7A1433-D40F-2466-7E9D-ACFA1CE5D6EA}"/>
              </a:ext>
            </a:extLst>
          </p:cNvPr>
          <p:cNvSpPr/>
          <p:nvPr/>
        </p:nvSpPr>
        <p:spPr>
          <a:xfrm>
            <a:off x="6522893" y="4719363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up &amp; Sign In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420371A-A19A-D331-1E7A-E6F8D3FB198D}"/>
              </a:ext>
            </a:extLst>
          </p:cNvPr>
          <p:cNvSpPr/>
          <p:nvPr/>
        </p:nvSpPr>
        <p:spPr>
          <a:xfrm>
            <a:off x="4943474" y="5440586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Upload Test Data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414805A-A4BA-0318-FCCB-D188D9F6DF78}"/>
              </a:ext>
            </a:extLst>
          </p:cNvPr>
          <p:cNvSpPr/>
          <p:nvPr/>
        </p:nvSpPr>
        <p:spPr>
          <a:xfrm>
            <a:off x="1691987" y="5854844"/>
            <a:ext cx="3158836" cy="644236"/>
          </a:xfrm>
          <a:prstGeom prst="ellips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 Genuine or Fake result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AA26CFF-42FD-70E0-47A1-D284A96AEA00}"/>
              </a:ext>
            </a:extLst>
          </p:cNvPr>
          <p:cNvCxnSpPr>
            <a:cxnSpLocks/>
            <a:endCxn id="20" idx="2"/>
          </p:cNvCxnSpPr>
          <p:nvPr/>
        </p:nvCxnSpPr>
        <p:spPr>
          <a:xfrm flipH="1" flipV="1">
            <a:off x="1691987" y="1003156"/>
            <a:ext cx="48707" cy="2187587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D09B4E5-5BDD-8669-E075-C4705E6AB7A0}"/>
              </a:ext>
            </a:extLst>
          </p:cNvPr>
          <p:cNvCxnSpPr>
            <a:cxnSpLocks/>
            <a:endCxn id="21" idx="2"/>
          </p:cNvCxnSpPr>
          <p:nvPr/>
        </p:nvCxnSpPr>
        <p:spPr>
          <a:xfrm flipV="1">
            <a:off x="1741992" y="1331781"/>
            <a:ext cx="3201483" cy="1845362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EA5DFA5-92A2-B352-BF58-842C960BA542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1758877" y="1816520"/>
            <a:ext cx="6204456" cy="1360623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1D536D2-A805-AD56-9BBE-9265187DBD77}"/>
              </a:ext>
            </a:extLst>
          </p:cNvPr>
          <p:cNvCxnSpPr>
            <a:cxnSpLocks/>
            <a:endCxn id="23" idx="2"/>
          </p:cNvCxnSpPr>
          <p:nvPr/>
        </p:nvCxnSpPr>
        <p:spPr>
          <a:xfrm flipV="1">
            <a:off x="1769052" y="2567426"/>
            <a:ext cx="7128164" cy="609717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4A6B7B8-99F2-F0FA-B959-CC805FD97E4F}"/>
              </a:ext>
            </a:extLst>
          </p:cNvPr>
          <p:cNvCxnSpPr>
            <a:cxnSpLocks/>
            <a:endCxn id="24" idx="2"/>
          </p:cNvCxnSpPr>
          <p:nvPr/>
        </p:nvCxnSpPr>
        <p:spPr>
          <a:xfrm>
            <a:off x="1769052" y="3170636"/>
            <a:ext cx="7128164" cy="322118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D95A121-BE24-4ABF-3E0F-7FEA4284A781}"/>
              </a:ext>
            </a:extLst>
          </p:cNvPr>
          <p:cNvCxnSpPr>
            <a:cxnSpLocks/>
            <a:endCxn id="25" idx="2"/>
          </p:cNvCxnSpPr>
          <p:nvPr/>
        </p:nvCxnSpPr>
        <p:spPr>
          <a:xfrm>
            <a:off x="1740694" y="3183650"/>
            <a:ext cx="6222639" cy="1152496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5068886-0568-BE76-ABB0-33460B40C691}"/>
              </a:ext>
            </a:extLst>
          </p:cNvPr>
          <p:cNvCxnSpPr>
            <a:cxnSpLocks/>
            <a:endCxn id="26" idx="2"/>
          </p:cNvCxnSpPr>
          <p:nvPr/>
        </p:nvCxnSpPr>
        <p:spPr>
          <a:xfrm>
            <a:off x="1758877" y="3183650"/>
            <a:ext cx="4764016" cy="1857831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C927646-46C7-5C23-BBEF-4F730C744601}"/>
              </a:ext>
            </a:extLst>
          </p:cNvPr>
          <p:cNvCxnSpPr>
            <a:cxnSpLocks/>
            <a:endCxn id="27" idx="2"/>
          </p:cNvCxnSpPr>
          <p:nvPr/>
        </p:nvCxnSpPr>
        <p:spPr>
          <a:xfrm>
            <a:off x="1750869" y="3170636"/>
            <a:ext cx="3192605" cy="2592068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8D307D-9E9C-0693-8DEC-73CB1DABA97A}"/>
              </a:ext>
            </a:extLst>
          </p:cNvPr>
          <p:cNvCxnSpPr>
            <a:cxnSpLocks/>
            <a:endCxn id="28" idx="2"/>
          </p:cNvCxnSpPr>
          <p:nvPr/>
        </p:nvCxnSpPr>
        <p:spPr>
          <a:xfrm flipH="1">
            <a:off x="1691987" y="3183650"/>
            <a:ext cx="48707" cy="2993312"/>
          </a:xfrm>
          <a:prstGeom prst="line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337337"/>
      </p:ext>
    </p:ext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59E9F-D0F3-8965-E43F-9B4C72442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81037"/>
          </a:xfrm>
        </p:spPr>
        <p:txBody>
          <a:bodyPr>
            <a:normAutofit/>
          </a:bodyPr>
          <a:lstStyle/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2CAA123-BC41-250F-904D-2C82FD2C7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128" y="681037"/>
            <a:ext cx="5953990" cy="6053494"/>
          </a:xfrm>
        </p:spPr>
      </p:pic>
    </p:spTree>
    <p:extLst>
      <p:ext uri="{BB962C8B-B14F-4D97-AF65-F5344CB8AC3E}">
        <p14:creationId xmlns:p14="http://schemas.microsoft.com/office/powerpoint/2010/main" val="3595414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cover/>
      </p:transition>
    </mc:Choice>
    <mc:Fallback xmlns=""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E5E51-888C-7233-3B50-8EBE0071C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236" y="119928"/>
            <a:ext cx="10515600" cy="561109"/>
          </a:xfrm>
        </p:spPr>
        <p:txBody>
          <a:bodyPr>
            <a:norm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CB3A1-BAD5-F2C5-EC65-4E134B91C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236" y="831273"/>
            <a:ext cx="10709564" cy="534569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</a:p>
          <a:p>
            <a:pPr marL="0" indent="0">
              <a:buNone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D474C5-8F8F-63EA-DE28-DE5B377F94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491" y="939387"/>
            <a:ext cx="9400309" cy="497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086413"/>
      </p:ext>
    </p:extLst>
  </p:cSld>
  <p:clrMapOvr>
    <a:masterClrMapping/>
  </p:clrMapOvr>
  <p:transition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7D37-8FEF-8CE3-D093-B0D18A440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82" y="135082"/>
            <a:ext cx="11939154" cy="659822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Page</a:t>
            </a:r>
          </a:p>
          <a:p>
            <a:pPr marL="0" indent="0">
              <a:buNone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013449-B3ED-2426-328F-748301F90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466" y="833401"/>
            <a:ext cx="9752543" cy="519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924280"/>
      </p:ext>
    </p:extLst>
  </p:cSld>
  <p:clrMapOvr>
    <a:masterClrMapping/>
  </p:clrMapOvr>
  <p:transition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4E1D5-E14F-F79F-675A-1124BFD3C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35" y="228600"/>
            <a:ext cx="12032673" cy="65254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0CC71-7438-D6CD-9599-E25188BA13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945" y="862444"/>
            <a:ext cx="10003973" cy="532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381829"/>
      </p:ext>
    </p:extLst>
  </p:cSld>
  <p:clrMapOvr>
    <a:masterClrMapping/>
  </p:clrMapOvr>
  <p:transition>
    <p:strips dir="l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E6728-3C44-D106-0C98-ADBE6685A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82" y="280554"/>
            <a:ext cx="11959936" cy="646314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Home Page</a:t>
            </a:r>
          </a:p>
          <a:p>
            <a:pPr marL="0" indent="0">
              <a:buNone/>
            </a:pP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A5-91DC-650D-7F14-86226A371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780" y="715240"/>
            <a:ext cx="10330605" cy="548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939338"/>
      </p:ext>
    </p:extLst>
  </p:cSld>
  <p:clrMapOvr>
    <a:masterClrMapping/>
  </p:clrMapOvr>
  <p:transition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EEBD4C3-8B33-3D65-DEDE-0EC3AE6291E7}"/>
              </a:ext>
            </a:extLst>
          </p:cNvPr>
          <p:cNvSpPr txBox="1">
            <a:spLocks/>
          </p:cNvSpPr>
          <p:nvPr/>
        </p:nvSpPr>
        <p:spPr>
          <a:xfrm>
            <a:off x="135082" y="280554"/>
            <a:ext cx="11959936" cy="6463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Dataset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1D79EA9-E6F7-9D6B-8266-3332403F09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591" y="670213"/>
            <a:ext cx="9809018" cy="551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05937"/>
      </p:ext>
    </p:extLst>
  </p:cSld>
  <p:clrMapOvr>
    <a:masterClrMapping/>
  </p:clrMapOvr>
  <p:transition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062F14E-C799-1295-CCE1-DF81BD3A394B}"/>
              </a:ext>
            </a:extLst>
          </p:cNvPr>
          <p:cNvSpPr txBox="1">
            <a:spLocks/>
          </p:cNvSpPr>
          <p:nvPr/>
        </p:nvSpPr>
        <p:spPr>
          <a:xfrm>
            <a:off x="135082" y="280554"/>
            <a:ext cx="11959936" cy="6463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D1A961-9A5B-81AA-3F12-61E2381CE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935" y="657306"/>
            <a:ext cx="9854912" cy="554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697342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613521A-904C-26D3-A1CA-52E1B5BE0345}"/>
              </a:ext>
            </a:extLst>
          </p:cNvPr>
          <p:cNvSpPr/>
          <p:nvPr/>
        </p:nvSpPr>
        <p:spPr>
          <a:xfrm>
            <a:off x="873983" y="2312706"/>
            <a:ext cx="10691099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FAKE CURRENCY DETECTION USING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067755562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C824683-0A51-130D-E436-32AA2D5696CF}"/>
              </a:ext>
            </a:extLst>
          </p:cNvPr>
          <p:cNvSpPr txBox="1">
            <a:spLocks/>
          </p:cNvSpPr>
          <p:nvPr/>
        </p:nvSpPr>
        <p:spPr>
          <a:xfrm>
            <a:off x="135082" y="280554"/>
            <a:ext cx="11959936" cy="6463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Extracted Features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0B0E63-F955-2F8C-1539-D13A0AF25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646" y="703335"/>
            <a:ext cx="10442864" cy="587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179462"/>
      </p:ext>
    </p:extLst>
  </p:cSld>
  <p:clrMapOvr>
    <a:masterClrMapping/>
  </p:clrMapOvr>
  <p:transition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BCD905-B846-1AC9-22AA-B7E4F7116EF3}"/>
              </a:ext>
            </a:extLst>
          </p:cNvPr>
          <p:cNvSpPr txBox="1">
            <a:spLocks/>
          </p:cNvSpPr>
          <p:nvPr/>
        </p:nvSpPr>
        <p:spPr>
          <a:xfrm>
            <a:off x="135082" y="280554"/>
            <a:ext cx="11959936" cy="6463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Pre-Process Dataset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CD00D7-CCAE-EB78-76FE-B286D570B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208" y="716972"/>
            <a:ext cx="10235046" cy="575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97491"/>
      </p:ext>
    </p:extLst>
  </p:cSld>
  <p:clrMapOvr>
    <a:masterClrMapping/>
  </p:clrMapOvr>
  <p:transition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AC0FED7-FBF1-2CA0-2D63-8579420151A4}"/>
              </a:ext>
            </a:extLst>
          </p:cNvPr>
          <p:cNvSpPr txBox="1">
            <a:spLocks/>
          </p:cNvSpPr>
          <p:nvPr/>
        </p:nvSpPr>
        <p:spPr>
          <a:xfrm>
            <a:off x="135082" y="280554"/>
            <a:ext cx="11959936" cy="6463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Algorithm’s Evaluation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123F01-F649-D5F4-64C3-013A65BF5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946" y="820881"/>
            <a:ext cx="10067638" cy="566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0028"/>
      </p:ext>
    </p:extLst>
  </p:cSld>
  <p:clrMapOvr>
    <a:masterClrMapping/>
  </p:clrMapOvr>
  <p:transition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80FD25-E94E-4C6D-1FAA-9027FB660231}"/>
              </a:ext>
            </a:extLst>
          </p:cNvPr>
          <p:cNvSpPr txBox="1">
            <a:spLocks/>
          </p:cNvSpPr>
          <p:nvPr/>
        </p:nvSpPr>
        <p:spPr>
          <a:xfrm>
            <a:off x="135082" y="280554"/>
            <a:ext cx="11959936" cy="6463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Algorithm’s Performance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73DF76-8F9B-6E8A-B541-75E8211CB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56" y="803022"/>
            <a:ext cx="10025498" cy="5639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501118"/>
      </p:ext>
    </p:extLst>
  </p:cSld>
  <p:clrMapOvr>
    <a:masterClrMapping/>
  </p:clrMapOvr>
  <p:transition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72D6DA-24EF-61FC-5EEA-B71B74CCB48A}"/>
              </a:ext>
            </a:extLst>
          </p:cNvPr>
          <p:cNvSpPr txBox="1">
            <a:spLocks/>
          </p:cNvSpPr>
          <p:nvPr/>
        </p:nvSpPr>
        <p:spPr>
          <a:xfrm>
            <a:off x="135082" y="280554"/>
            <a:ext cx="11959936" cy="6463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Test Data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EA84B0-B4B9-D937-7D2D-2470D3A2A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782" y="662744"/>
            <a:ext cx="10131136" cy="569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322677"/>
      </p:ext>
    </p:extLst>
  </p:cSld>
  <p:clrMapOvr>
    <a:masterClrMapping/>
  </p:clrMapOvr>
  <p:transition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78E713-5A3B-0281-129A-49778A17115E}"/>
              </a:ext>
            </a:extLst>
          </p:cNvPr>
          <p:cNvSpPr txBox="1">
            <a:spLocks/>
          </p:cNvSpPr>
          <p:nvPr/>
        </p:nvSpPr>
        <p:spPr>
          <a:xfrm>
            <a:off x="135082" y="280554"/>
            <a:ext cx="11959936" cy="6463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Prediction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9BEB90-CF3D-7B34-CE2F-99A054B0A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946" y="755938"/>
            <a:ext cx="10183091" cy="572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868305"/>
      </p:ext>
    </p:extLst>
  </p:cSld>
  <p:clrMapOvr>
    <a:masterClrMapping/>
  </p:clrMapOvr>
  <p:transition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0D8AA-BB0A-1127-6E9C-C81F86F0D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870"/>
            <a:ext cx="10515600" cy="590839"/>
          </a:xfrm>
        </p:spPr>
        <p:txBody>
          <a:bodyPr>
            <a:norm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81565-DDFB-3E66-BB9D-4599D6BEC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5915"/>
            <a:ext cx="10515600" cy="551035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study, I 'have conducted a comprehensive analysis of various machine learning algorithms applied to the banknote authentication dataset sourced from the UCI Machine Learning repository.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'have evaluated the performance of six popular algorithms, namely Support Vector Machine (SVM), Logistic Regression (LR), Naive Bayes (NB), Decision Tree (DT), Random Forest (RF), and k-Nearest Neighbors (KNN).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an extension to this analysis, I 'have also introduced the LIGHTGBM algorithm, a gradient boosting framework, to further enhance prediction accuracy.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these findings emphasize the importance of algorithm selection and parameter tuning in achieving optimal predictive performance.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927294"/>
      </p:ext>
    </p:extLst>
  </p:cSld>
  <p:clrMapOvr>
    <a:masterClrMapping/>
  </p:clrMapOvr>
  <p:transition>
    <p:split orient="vert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76F7-140D-C01F-842B-6350A03D3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594" y="90000"/>
            <a:ext cx="11880000" cy="6876000"/>
          </a:xfrm>
        </p:spPr>
        <p:txBody>
          <a:bodyPr>
            <a:prstTxWarp prst="textButton">
              <a:avLst/>
            </a:prstTxWarp>
            <a:normAutofit/>
          </a:bodyPr>
          <a:lstStyle/>
          <a:p>
            <a:pPr marL="0" indent="0" algn="ctr">
              <a:buNone/>
            </a:pPr>
            <a:endParaRPr lang="en-IN" sz="115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C000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Brush Script MT" panose="03060802040406070304" pitchFamily="66" charset="0"/>
            </a:endParaRPr>
          </a:p>
          <a:p>
            <a:pPr marL="0" indent="0" algn="ctr">
              <a:buNone/>
            </a:pPr>
            <a:r>
              <a:rPr lang="en-IN" sz="115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rush Script MT" panose="03060802040406070304" pitchFamily="66" charset="0"/>
              </a:rPr>
              <a:t>Thank You</a:t>
            </a:r>
            <a:endParaRPr lang="en-IN" sz="72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C000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0645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B1378-081B-AFA4-85FF-9416F5948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099"/>
            <a:ext cx="10515600" cy="77787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3EC12-D8D8-A34E-CCA7-7B2FA6E9A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90" y="894734"/>
            <a:ext cx="6428509" cy="5515897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Problem statement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Objectives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Hardware and Software Requirements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Project Architecture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Modules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Algorithms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Flow Chart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Use Case Diagram</a:t>
            </a:r>
          </a:p>
          <a:p>
            <a:pPr algn="just"/>
            <a:r>
              <a:rPr lang="en-IN" dirty="0">
                <a:latin typeface="Times New Roman" pitchFamily="18" charset="0"/>
                <a:cs typeface="Times New Roman" pitchFamily="18" charset="0"/>
              </a:rPr>
              <a:t>Sequence Diagram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Validation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741117832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00B30-AF79-2EDD-3A07-F5B95AFDC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18C91A-1830-FB2F-5F78-C153BBCD4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313872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our fast-paced financial world, banknotes play a critical role as a valuable asset of our country.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counterfeit notes are being introduced into the market, closely resembling genuine ones, causing financial discrepancies.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 detection of forged bank currency is difficult due to the high precision with which fraudsters create fake notes.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Government-designed features on banknotes help identify genuine ones, but counterfeiters mimic these features with great accuracy.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combat this problem, an automated system using machine learning can be implemented in banks and ATMs.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design an automated system to determine the legitimacy of banknotes.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inputting the physical features of the banknote and applying various machine learning techniques, relevant features are extracted.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features are then fed into SML algorithms to predict whether the note is genuine or fake.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088281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63B1F-48DB-7D4A-1BAD-F03DB98C3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983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F7D60-53D4-A8AD-7E60-0C7727DD8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0505"/>
            <a:ext cx="10515600" cy="431699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 an automated system using machine learning to detect counterfeit banknotes from genuine ones, addressing the rising concern of fake currency in the financial market.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45767"/>
      </p:ext>
    </p:extLst>
  </p:cSld>
  <p:clrMapOvr>
    <a:masterClrMapping/>
  </p:clrMapOvr>
  <p:transition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8EF46-E35F-44A2-51D9-508FD456A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1E6C0-4812-436A-26F4-B465B6B42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 algn="just">
              <a:lnSpc>
                <a:spcPct val="150000"/>
              </a:lnSpc>
              <a:spcBef>
                <a:spcPts val="120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build the model with maximum accuracy using the appropriate Machine learning algorithms. 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120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save the final built model. 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120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Design web pages using HTML and CSS.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120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Expose the web pages using Django framework.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657094"/>
      </p:ext>
    </p:extLst>
  </p:cSld>
  <p:clrMapOvr>
    <a:masterClrMapping/>
  </p:clrMapOvr>
  <p:transition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0DB95-C526-2786-3629-0040F70C2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720"/>
            <a:ext cx="10515600" cy="661728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and Software Requirements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B3B28-197E-421F-78A6-F2A026D13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520" y="834448"/>
            <a:ext cx="11470640" cy="5769552"/>
          </a:xfrm>
        </p:spPr>
        <p:txBody>
          <a:bodyPr>
            <a:noAutofit/>
          </a:bodyPr>
          <a:lstStyle/>
          <a:p>
            <a:pPr marL="179705">
              <a:lnSpc>
                <a:spcPct val="150000"/>
              </a:lnSpc>
              <a:spcAft>
                <a:spcPts val="600"/>
              </a:spcAf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SOFTWARE REQUIREMENT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Operating system			: 	Windows, Linux.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Technology			: 	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Python 3.0 version, Visual Studio.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Framework			: 	Django 3.0 or above.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Additional Tools and Libraries	:	numpy, pandas, matplotlib, scikit-learn,								seaborn, ipython, ipython-genutils,									PyMySQL, Django, lightgbm.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9705">
              <a:lnSpc>
                <a:spcPct val="150000"/>
              </a:lnSpc>
              <a:spcAft>
                <a:spcPts val="600"/>
              </a:spcAf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3.2	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HARDWARE REQUIREMENT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Processor				:	Intel i3 or above.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RAM				:	4GB or more.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Hard disk 				:	250GB or more.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987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F1F8E-F4CF-2C86-497F-B45E5147F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65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Architecture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 descr="lo">
            <a:extLst>
              <a:ext uri="{FF2B5EF4-FFF2-40B4-BE49-F238E27FC236}">
                <a16:creationId xmlns:a16="http://schemas.microsoft.com/office/drawing/2014/main" id="{B7E76DCD-F474-5783-523F-BDCF03971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930842" y="1776571"/>
            <a:ext cx="8524875" cy="3867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9620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honeycomb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97F29-64C8-B0AE-CFEC-B53C27A08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64" y="311728"/>
            <a:ext cx="10515600" cy="644236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64B5BE8-2AB5-EECD-4E86-C1F626851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79468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users to authenticate and access the system securely.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user-specific access to the functionalities of the application.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Dataset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users to upload datasets from local storage or external sources.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Validates the format and size of the uploaded data before processing.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 Dataset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Performs data cleaning, normalization, and transformation on the uploaded dataset.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Handles missing values and prepares the data for training machine learning models.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5299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drape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769</Words>
  <Application>Microsoft Office PowerPoint</Application>
  <PresentationFormat>Widescreen</PresentationFormat>
  <Paragraphs>117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Brush Script MT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Content</vt:lpstr>
      <vt:lpstr>Introduction</vt:lpstr>
      <vt:lpstr>Problem Statement</vt:lpstr>
      <vt:lpstr>Objectives</vt:lpstr>
      <vt:lpstr>Hardware and Software Requirements</vt:lpstr>
      <vt:lpstr>Project Architecture</vt:lpstr>
      <vt:lpstr>Modules</vt:lpstr>
      <vt:lpstr>PowerPoint Presentation</vt:lpstr>
      <vt:lpstr>System Design</vt:lpstr>
      <vt:lpstr>Use Case Diagram</vt:lpstr>
      <vt:lpstr>Sequence Diagram</vt:lpstr>
      <vt:lpstr>Form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Abhishek Datta</dc:creator>
  <cp:lastModifiedBy>Abhishek Datta</cp:lastModifiedBy>
  <cp:revision>1</cp:revision>
  <dcterms:created xsi:type="dcterms:W3CDTF">2023-09-06T06:43:04Z</dcterms:created>
  <dcterms:modified xsi:type="dcterms:W3CDTF">2023-09-06T07:07:02Z</dcterms:modified>
</cp:coreProperties>
</file>

<file path=docProps/thumbnail.jpeg>
</file>